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</p:sldIdLst>
  <p:sldSz cy="5143500" cx="9144000"/>
  <p:notesSz cx="6858000" cy="9144000"/>
  <p:embeddedFontLst>
    <p:embeddedFont>
      <p:font typeface="Roboto"/>
      <p:regular r:id="rId82"/>
      <p:bold r:id="rId83"/>
      <p:italic r:id="rId84"/>
      <p:boldItalic r:id="rId85"/>
    </p:embeddedFont>
    <p:embeddedFont>
      <p:font typeface="Amatic SC"/>
      <p:regular r:id="rId86"/>
      <p:bold r:id="rId87"/>
    </p:embeddedFont>
    <p:embeddedFont>
      <p:font typeface="Source Code Pro"/>
      <p:regular r:id="rId88"/>
      <p:bold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65F64BC-2FD1-486E-B4B5-FB56BBA5633E}">
  <a:tblStyle styleId="{765F64BC-2FD1-486E-B4B5-FB56BBA5633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F07E394-5544-4C1D-80FE-4958B477B3C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4.xml"/><Relationship Id="rId86" Type="http://schemas.openxmlformats.org/officeDocument/2006/relationships/font" Target="fonts/AmaticSC-regular.fntdata"/><Relationship Id="rId41" Type="http://schemas.openxmlformats.org/officeDocument/2006/relationships/slide" Target="slides/slide33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6.xml"/><Relationship Id="rId88" Type="http://schemas.openxmlformats.org/officeDocument/2006/relationships/font" Target="fonts/SourceCodePro-regular.fntdata"/><Relationship Id="rId43" Type="http://schemas.openxmlformats.org/officeDocument/2006/relationships/slide" Target="slides/slide35.xml"/><Relationship Id="rId87" Type="http://schemas.openxmlformats.org/officeDocument/2006/relationships/font" Target="fonts/AmaticSC-bold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SourceCodePro-bold.fntdata"/><Relationship Id="rId80" Type="http://schemas.openxmlformats.org/officeDocument/2006/relationships/slide" Target="slides/slide72.xml"/><Relationship Id="rId82" Type="http://schemas.openxmlformats.org/officeDocument/2006/relationships/font" Target="fonts/Roboto-regular.fntdata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5cc4ab62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5cc4ab62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5cc4ab62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5cc4ab62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5cc4ab62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5cc4ab62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5cc4ab62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5cc4ab62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5cc4ab62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5cc4ab62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5cc4ab62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5cc4ab62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5cc4ab62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5cc4ab62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5cc4ab62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5cc4ab62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cc4ab62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cc4ab62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5cc4ab62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5cc4ab62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5cc4ab62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5cc4ab62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5cc4ab62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5cc4ab62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5cc4ab62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5cc4ab62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5cc4ab62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5cc4ab62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cc4ab62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cc4ab62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5cc4ab62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5cc4ab62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5cc4ab62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5cc4ab62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5cc4ab62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5cc4ab62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cc4ab623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5cc4ab623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5cc4ab62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5cc4ab62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cc4ab62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cc4ab62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5cc4ab62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5cc4ab62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5cc4ab62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5cc4ab62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5cc4ab62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5cc4ab62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5cc4ab62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5cc4ab62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5cc4ab62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5cc4ab62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cc4ab623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5cc4ab623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cc4ab623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cc4ab623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5cc4ab62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5cc4ab62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5cc4ab623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5cc4ab623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5cc4ab62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55cc4ab62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cc4ab623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cc4ab623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5cc4ab6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5cc4ab6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5cc4ab623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5cc4ab623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cc4ab623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cc4ab62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5cc4ab62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5cc4ab62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cc4ab62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5cc4ab62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5cc4ab62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5cc4ab62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5cc4ab623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5cc4ab623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5cc4ab623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5cc4ab623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5cc4ab623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5cc4ab623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5cc4ab62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5cc4ab62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5cc4ab623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5cc4ab623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5cc4ab62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5cc4ab62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5cc4ab62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5cc4ab62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cc4ab623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5cc4ab623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5cc4ab62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5cc4ab62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5cc4ab623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55cc4ab623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5cc4ab623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5cc4ab623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5cc4ab62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5cc4ab62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5cc4ab62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5cc4ab62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5cc4ab623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55cc4ab623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5cc4ab623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5cc4ab623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5cc4ab62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55cc4ab62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5cc4ab62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5cc4ab62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cc4ab62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55cc4ab62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5cc4ab62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5cc4ab62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5cc4ab62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5cc4ab62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5cc4ab62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5cc4ab62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5cc4ab62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5cc4ab62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5cc4ab62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5cc4ab62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5cc4ab62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5cc4ab62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5cc4ab62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5cc4ab62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5cc4ab62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5cc4ab62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5cc4ab62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5cc4ab62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cc4ab62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cc4ab62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5cc4ab623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5cc4ab623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5cc4ab62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5cc4ab62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5cc4ab62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5cc4ab62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5cc4ab62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5cc4ab62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5cc4ab62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5cc4ab62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cc4ab62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cc4ab62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Google Shape;10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" name="Google Shape;1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7" name="Google Shape;1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tutorialspoint.com/execute_sql_online.ph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tutorialspoint.com/execute_sql_online.php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w3schools.com/sql" TargetMode="External"/><Relationship Id="rId4" Type="http://schemas.openxmlformats.org/officeDocument/2006/relationships/hyperlink" Target="https://www.tutorialspoint.com/execute_sql_online.ph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jsehelper.blogspot.com/2016/01/sql-1.html" TargetMode="External"/><Relationship Id="rId4" Type="http://schemas.openxmlformats.org/officeDocument/2006/relationships/hyperlink" Target="https://jsehelper.blogspot.com/2016/01/sql-2.html" TargetMode="External"/><Relationship Id="rId5" Type="http://schemas.openxmlformats.org/officeDocument/2006/relationships/image" Target="../media/image1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 Basics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(part 1)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000" y="0"/>
            <a:ext cx="737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361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Нереляционные Базы Данных</a:t>
            </a:r>
            <a:endParaRPr/>
          </a:p>
        </p:txBody>
      </p:sp>
      <p:sp>
        <p:nvSpPr>
          <p:cNvPr id="221" name="Google Shape;221;p48"/>
          <p:cNvSpPr txBox="1"/>
          <p:nvPr>
            <p:ph idx="1" type="body"/>
          </p:nvPr>
        </p:nvSpPr>
        <p:spPr>
          <a:xfrm>
            <a:off x="311700" y="1076275"/>
            <a:ext cx="4646700" cy="38505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</a:rPr>
              <a:t>Нереляционная база данных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 — это база данных, в которой в отличие от большинства традиционных систем баз данных </a:t>
            </a:r>
            <a:r>
              <a:rPr lang="ru" u="sng">
                <a:solidFill>
                  <a:srgbClr val="000000"/>
                </a:solidFill>
                <a:highlight>
                  <a:srgbClr val="FFFFFF"/>
                </a:highlight>
              </a:rPr>
              <a:t>не используется табличная схема строк и столбцов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. В этих базах данных применяется модель хранения, оптимизированная под конкретные требования типа хранимых данных. Например, данные могут храниться как простые пары "ключ — значение", документы JSON или граф, состоящий из ребер и вершин.</a:t>
            </a:r>
            <a:endParaRPr/>
          </a:p>
        </p:txBody>
      </p:sp>
      <p:pic>
        <p:nvPicPr>
          <p:cNvPr id="222" name="Google Shape;2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450" y="1103525"/>
            <a:ext cx="3501426" cy="37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725" y="191825"/>
            <a:ext cx="64741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00" y="155025"/>
            <a:ext cx="64481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938" y="152400"/>
            <a:ext cx="551612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200" y="152400"/>
            <a:ext cx="636359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100" y="783675"/>
            <a:ext cx="5813100" cy="43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3"/>
          <p:cNvSpPr txBox="1"/>
          <p:nvPr>
            <p:ph type="title"/>
          </p:nvPr>
        </p:nvSpPr>
        <p:spPr>
          <a:xfrm>
            <a:off x="311700" y="406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Первичный</a:t>
            </a:r>
            <a:r>
              <a:rPr lang="ru"/>
              <a:t> ключ (Primary Key)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Вторичный ключ (Foreign Key)</a:t>
            </a:r>
            <a:endParaRPr/>
          </a:p>
        </p:txBody>
      </p:sp>
      <p:pic>
        <p:nvPicPr>
          <p:cNvPr id="254" name="Google Shape;2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229" y="1093850"/>
            <a:ext cx="5399534" cy="40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Давным давно...</a:t>
            </a:r>
            <a:endParaRPr/>
          </a:p>
        </p:txBody>
      </p:sp>
      <p:pic>
        <p:nvPicPr>
          <p:cNvPr id="154" name="Google Shape;1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750" y="941450"/>
            <a:ext cx="3752340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idx="1" type="body"/>
          </p:nvPr>
        </p:nvSpPr>
        <p:spPr>
          <a:xfrm>
            <a:off x="311700" y="261225"/>
            <a:ext cx="8520600" cy="4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домашнее обучение описание правил нормализации: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https://habr.com/post/254773/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57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3781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67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26493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325" y="112975"/>
            <a:ext cx="650136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</a:t>
            </a:r>
            <a:endParaRPr/>
          </a:p>
        </p:txBody>
      </p:sp>
      <p:pic>
        <p:nvPicPr>
          <p:cNvPr id="300" name="Google Shape;3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425" y="1147175"/>
            <a:ext cx="4546112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559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038" y="321049"/>
            <a:ext cx="6559922" cy="45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 семестра</a:t>
            </a:r>
            <a:endParaRPr/>
          </a:p>
        </p:txBody>
      </p:sp>
      <p:graphicFrame>
        <p:nvGraphicFramePr>
          <p:cNvPr id="160" name="Google Shape;160;p39"/>
          <p:cNvGraphicFramePr/>
          <p:nvPr/>
        </p:nvGraphicFramePr>
        <p:xfrm>
          <a:off x="311700" y="109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1468800"/>
                <a:gridCol w="1006025"/>
                <a:gridCol w="1232650"/>
                <a:gridCol w="1252375"/>
                <a:gridCol w="1963600"/>
                <a:gridCol w="1688125"/>
              </a:tblGrid>
              <a:tr h="354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Фамилия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ДР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Телефон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Предмет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Семестровая оценка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Преподаватель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Горбунов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17.12.1993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050-6776535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МатАн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Сидоров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Евменкин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24.11.1993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050-6776536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Программирование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Любченко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Сикора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"/>
                          <a:ea typeface="Roboto"/>
                          <a:cs typeface="Roboto"/>
                          <a:sym typeface="Roboto"/>
                        </a:rPr>
                        <a:t>8.10.1993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050-6776583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История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Ковалев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Кучерявченко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8.10.1993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050-6776538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МатАн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Сидоров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Подгорный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"/>
                          <a:ea typeface="Roboto"/>
                          <a:cs typeface="Roboto"/>
                          <a:sym typeface="Roboto"/>
                        </a:rPr>
                        <a:t>12.2.1993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050-6776539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История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Ковалев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Сикора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oboto"/>
                          <a:ea typeface="Roboto"/>
                          <a:cs typeface="Roboto"/>
                          <a:sym typeface="Roboto"/>
                        </a:rPr>
                        <a:t>8.10.1993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050-6776540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Философия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Лисицкая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475" y="152400"/>
            <a:ext cx="64773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525" y="152400"/>
            <a:ext cx="6437970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588" y="197450"/>
            <a:ext cx="64928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700" y="152400"/>
            <a:ext cx="64346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DDL. CREATE TABLE</a:t>
            </a:r>
            <a:endParaRPr/>
          </a:p>
        </p:txBody>
      </p:sp>
      <p:sp>
        <p:nvSpPr>
          <p:cNvPr id="336" name="Google Shape;336;p70"/>
          <p:cNvSpPr txBox="1"/>
          <p:nvPr>
            <p:ph idx="1" type="body"/>
          </p:nvPr>
        </p:nvSpPr>
        <p:spPr>
          <a:xfrm>
            <a:off x="311700" y="1228675"/>
            <a:ext cx="3921900" cy="3221100"/>
          </a:xfrm>
          <a:prstGeom prst="rect">
            <a:avLst/>
          </a:prstGeom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The CREATE TABLE statement is used to create a new table in a database.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Syntax: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 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column1 datatype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column2 datatype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column3 datatype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7" name="Google Shape;337;p70"/>
          <p:cNvSpPr txBox="1"/>
          <p:nvPr>
            <p:ph idx="1" type="body"/>
          </p:nvPr>
        </p:nvSpPr>
        <p:spPr>
          <a:xfrm>
            <a:off x="4556500" y="1228675"/>
            <a:ext cx="4226100" cy="3221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Example: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Persons (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ID int,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LastName varchar(255),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FirstName varchar(255),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Address varchar(255),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City varchar(255)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38" name="Google Shape;338;p70"/>
          <p:cNvGraphicFramePr/>
          <p:nvPr/>
        </p:nvGraphicFramePr>
        <p:xfrm>
          <a:off x="4842300" y="34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325550"/>
                <a:gridCol w="875025"/>
                <a:gridCol w="992125"/>
                <a:gridCol w="730900"/>
                <a:gridCol w="730900"/>
              </a:tblGrid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LastName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FirstName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Address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DDL. ALTER TABLE</a:t>
            </a:r>
            <a:endParaRPr/>
          </a:p>
        </p:txBody>
      </p:sp>
      <p:sp>
        <p:nvSpPr>
          <p:cNvPr id="344" name="Google Shape;344;p71"/>
          <p:cNvSpPr txBox="1"/>
          <p:nvPr>
            <p:ph idx="1" type="body"/>
          </p:nvPr>
        </p:nvSpPr>
        <p:spPr>
          <a:xfrm>
            <a:off x="311700" y="1228675"/>
            <a:ext cx="3561600" cy="3653700"/>
          </a:xfrm>
          <a:prstGeom prst="rect">
            <a:avLst/>
          </a:prstGeom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The ALTER TABLE statement is used to add, delete, or modify columns in an existing table.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The ALTER TABLE statement is also used to add and drop various constraints on an existing table.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71"/>
          <p:cNvSpPr txBox="1"/>
          <p:nvPr>
            <p:ph idx="1" type="body"/>
          </p:nvPr>
        </p:nvSpPr>
        <p:spPr>
          <a:xfrm>
            <a:off x="4139325" y="1228675"/>
            <a:ext cx="4454100" cy="3653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Syntax:ADD COLUMN</a:t>
            </a:r>
            <a:endParaRPr sz="140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endParaRPr i="1"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column_name datatype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Syntax: DELETE COLUMN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endParaRPr i="1"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column_name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Example: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Persons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DateOfBirth date;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Persons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DateOfBirth;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DDL. DROP TABLE </a:t>
            </a:r>
            <a:endParaRPr/>
          </a:p>
        </p:txBody>
      </p:sp>
      <p:sp>
        <p:nvSpPr>
          <p:cNvPr id="351" name="Google Shape;351;p72"/>
          <p:cNvSpPr txBox="1"/>
          <p:nvPr>
            <p:ph idx="1" type="body"/>
          </p:nvPr>
        </p:nvSpPr>
        <p:spPr>
          <a:xfrm>
            <a:off x="311700" y="1228675"/>
            <a:ext cx="2940000" cy="3340200"/>
          </a:xfrm>
          <a:prstGeom prst="rect">
            <a:avLst/>
          </a:prstGeom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The DROP TABLE statement is used to drop an existing table in a database.</a:t>
            </a:r>
            <a:endParaRPr/>
          </a:p>
        </p:txBody>
      </p:sp>
      <p:sp>
        <p:nvSpPr>
          <p:cNvPr id="352" name="Google Shape;352;p72"/>
          <p:cNvSpPr txBox="1"/>
          <p:nvPr>
            <p:ph idx="1" type="body"/>
          </p:nvPr>
        </p:nvSpPr>
        <p:spPr>
          <a:xfrm>
            <a:off x="3436700" y="1228675"/>
            <a:ext cx="5395500" cy="33402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Syntax: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CD"/>
                </a:solidFill>
                <a:highlight>
                  <a:srgbClr val="FFFFFF"/>
                </a:highlight>
              </a:rPr>
              <a:t>DROP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0000CD"/>
                </a:solidFill>
                <a:highlight>
                  <a:srgbClr val="FFFFFF"/>
                </a:highlight>
              </a:rPr>
              <a:t>TABLE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</a:rPr>
              <a:t>table_name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Example: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CD"/>
                </a:solidFill>
                <a:highlight>
                  <a:srgbClr val="FFFFFF"/>
                </a:highlight>
              </a:rPr>
              <a:t>DROP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0000CD"/>
                </a:solidFill>
                <a:highlight>
                  <a:srgbClr val="FFFFFF"/>
                </a:highlight>
              </a:rPr>
              <a:t>TABLE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 Shippers;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INSERT INTO</a:t>
            </a:r>
            <a:endParaRPr/>
          </a:p>
        </p:txBody>
      </p:sp>
      <p:sp>
        <p:nvSpPr>
          <p:cNvPr id="358" name="Google Shape;358;p73"/>
          <p:cNvSpPr txBox="1"/>
          <p:nvPr>
            <p:ph idx="1" type="body"/>
          </p:nvPr>
        </p:nvSpPr>
        <p:spPr>
          <a:xfrm>
            <a:off x="311700" y="1228675"/>
            <a:ext cx="2724000" cy="1915200"/>
          </a:xfrm>
          <a:prstGeom prst="rect">
            <a:avLst/>
          </a:prstGeom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rgbClr val="FFFFFF"/>
                </a:highlight>
              </a:rPr>
              <a:t>The INSERT INTO statement is used to insert new records in a table.</a:t>
            </a:r>
            <a:endParaRPr/>
          </a:p>
        </p:txBody>
      </p:sp>
      <p:sp>
        <p:nvSpPr>
          <p:cNvPr id="359" name="Google Shape;359;p73"/>
          <p:cNvSpPr txBox="1"/>
          <p:nvPr>
            <p:ph idx="1" type="body"/>
          </p:nvPr>
        </p:nvSpPr>
        <p:spPr>
          <a:xfrm>
            <a:off x="3305900" y="1228675"/>
            <a:ext cx="5526600" cy="33294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Syntax: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</a:rPr>
              <a:t>INSERT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</a:rPr>
              <a:t>INTO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</a:rPr>
              <a:t>table_name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</a:rPr>
              <a:t>column1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</a:rPr>
              <a:t> column2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</a:rPr>
              <a:t> column3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, ...)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</a:rPr>
              <a:t>VALUES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</a:rPr>
              <a:t>value1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</a:rPr>
              <a:t> value2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</a:rPr>
              <a:t> value3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, ...);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Example: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</a:rPr>
              <a:t>INSERT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</a:rPr>
              <a:t>INTO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 Customers (CustomerName, ContactName, PostalCode, Country)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</a:rPr>
              <a:t>VALUES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 (</a:t>
            </a:r>
            <a:r>
              <a:rPr lang="ru" sz="1400">
                <a:solidFill>
                  <a:srgbClr val="A52A2A"/>
                </a:solidFill>
                <a:highlight>
                  <a:srgbClr val="FFFFFF"/>
                </a:highlight>
              </a:rPr>
              <a:t>'Cardinal'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ru" sz="1400">
                <a:solidFill>
                  <a:srgbClr val="A52A2A"/>
                </a:solidFill>
                <a:highlight>
                  <a:srgbClr val="FFFFFF"/>
                </a:highlight>
              </a:rPr>
              <a:t>'Stavanger'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ru" sz="1400">
                <a:solidFill>
                  <a:srgbClr val="A52A2A"/>
                </a:solidFill>
                <a:highlight>
                  <a:srgbClr val="FFFFFF"/>
                </a:highlight>
              </a:rPr>
              <a:t>'4006'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ru" sz="1400">
                <a:solidFill>
                  <a:srgbClr val="A52A2A"/>
                </a:solidFill>
                <a:highlight>
                  <a:srgbClr val="FFFFFF"/>
                </a:highlight>
              </a:rPr>
              <a:t>'Norway'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70" name="Google Shape;370;p75"/>
          <p:cNvSpPr txBox="1"/>
          <p:nvPr>
            <p:ph idx="1" type="body"/>
          </p:nvPr>
        </p:nvSpPr>
        <p:spPr>
          <a:xfrm>
            <a:off x="311700" y="1228675"/>
            <a:ext cx="85206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Заходим на сайт </a:t>
            </a:r>
            <a:r>
              <a:rPr lang="ru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https://www.tutorialspoint.com/execute_sql_online.php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Создаем таблицу “Customers”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Заполняем ее данными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Добавим колонку “Phone”</a:t>
            </a:r>
            <a:endParaRPr/>
          </a:p>
        </p:txBody>
      </p:sp>
      <p:graphicFrame>
        <p:nvGraphicFramePr>
          <p:cNvPr id="371" name="Google Shape;371;p75"/>
          <p:cNvGraphicFramePr/>
          <p:nvPr/>
        </p:nvGraphicFramePr>
        <p:xfrm>
          <a:off x="575750" y="277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1212275"/>
                <a:gridCol w="1952175"/>
                <a:gridCol w="1044375"/>
                <a:gridCol w="1044375"/>
                <a:gridCol w="1044375"/>
              </a:tblGrid>
              <a:tr h="256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CustomerID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CustomerName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PostalCode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Country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Alfreds Futterkiste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Berlin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12209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Germany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470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Ana Trujillo Emparedados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Mexico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5021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Mexico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0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Antonio Moreno Taquería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Mexico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5023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Mexico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256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Around the Horn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London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12345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UK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Berglunds snabbköp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Lulea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9522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Sweden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40"/>
          <p:cNvGraphicFramePr/>
          <p:nvPr/>
        </p:nvGraphicFramePr>
        <p:xfrm>
          <a:off x="514025" y="44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1496675"/>
                <a:gridCol w="1025125"/>
                <a:gridCol w="102512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Фамилия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ДР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Телефон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Горбунов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17.12.1993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Евменкин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24.11.1993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Сикора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8.10.1993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050-6776540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Кучерявченко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8.10.1993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Подгорный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12.2.1993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6" name="Google Shape;166;p40"/>
          <p:cNvGraphicFramePr/>
          <p:nvPr/>
        </p:nvGraphicFramePr>
        <p:xfrm>
          <a:off x="4541775" y="51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1943100"/>
                <a:gridCol w="196215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Предмет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Преподаватель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МатАн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Сидоров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Программирование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Любченко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История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Ковалев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Философия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Лисицкая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7" name="Google Shape;167;p40"/>
          <p:cNvGraphicFramePr/>
          <p:nvPr/>
        </p:nvGraphicFramePr>
        <p:xfrm>
          <a:off x="2595350" y="229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1465600"/>
                <a:gridCol w="1465600"/>
                <a:gridCol w="298977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Фамилия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Предмет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Семестровая оценка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Горбунов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МатАн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Евменкин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Программирование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Сикора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История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Кучерявченко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МатАн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Подгорный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История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Сикора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Философия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359325" y="4469300"/>
            <a:ext cx="85206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И тут случилось страшное...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77" name="Google Shape;377;p76"/>
          <p:cNvSpPr txBox="1"/>
          <p:nvPr>
            <p:ph idx="1" type="body"/>
          </p:nvPr>
        </p:nvSpPr>
        <p:spPr>
          <a:xfrm>
            <a:off x="311700" y="1093850"/>
            <a:ext cx="8520600" cy="37485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 TRANSACTION;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/* Create a table called NAMES */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TABLE CUSTOMERS(CustomerID integer PRIMARY KEY, CustomerName text,  City text, PostalCode integer, Country text);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/* Create few records in this table */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INTO CUSTOMERS VALUES(1,'Alfreds Futterkiste', 'Berlin',	'12209',	'Germany');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INTO CUSTOMERS VALUES(2,'Ana Trujillo', 'Mexico','05021','Mexico');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INTO CUSTOMERS VALUES(3,'Antonio Moreno','Mexico','05023','Mexico');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INTO CUSTOMERS VALUES(4,'Thomas Hardy','London','27976', 'UK' 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INTO CUSTOMERS VALUES(5,'Christina Berglund','Luleå', '95822','Sweden');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/*Add column “Phone”:*/</a:t>
            </a:r>
            <a:b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 TABLE CUSTOMERS ADD Phone integer;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INTO CUSTOMERS VALUES (6, 'ANNA', 'Kharkiv', '61000', 'Ukraine', '50813479670');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/*Get all values from table CUSTOMERS*/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* FROM CUSTOMERS;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7"/>
          <p:cNvSpPr txBox="1"/>
          <p:nvPr>
            <p:ph type="title"/>
          </p:nvPr>
        </p:nvSpPr>
        <p:spPr>
          <a:xfrm>
            <a:off x="333850" y="2790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теперь сами:</a:t>
            </a:r>
            <a:endParaRPr/>
          </a:p>
        </p:txBody>
      </p:sp>
      <p:sp>
        <p:nvSpPr>
          <p:cNvPr id="383" name="Google Shape;383;p77"/>
          <p:cNvSpPr txBox="1"/>
          <p:nvPr>
            <p:ph idx="1" type="body"/>
          </p:nvPr>
        </p:nvSpPr>
        <p:spPr>
          <a:xfrm>
            <a:off x="311700" y="1228675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Заходим на сайт </a:t>
            </a:r>
            <a:r>
              <a:rPr lang="ru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https://www.tutorialspoint.com/execute_sql_online.php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Создаем таблицу “Pet”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Заполняем ее данными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Добавим колонку “Phone”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Удалим таблицу “Pet”</a:t>
            </a:r>
            <a:endParaRPr/>
          </a:p>
        </p:txBody>
      </p:sp>
      <p:graphicFrame>
        <p:nvGraphicFramePr>
          <p:cNvPr id="384" name="Google Shape;384;p77"/>
          <p:cNvGraphicFramePr/>
          <p:nvPr/>
        </p:nvGraphicFramePr>
        <p:xfrm>
          <a:off x="772350" y="325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{BF07E394-5544-4C1D-80FE-4958B477B3C2}</a:tableStyleId>
              </a:tblPr>
              <a:tblGrid>
                <a:gridCol w="1188375"/>
                <a:gridCol w="1188375"/>
                <a:gridCol w="1188375"/>
                <a:gridCol w="1188375"/>
                <a:gridCol w="1188375"/>
              </a:tblGrid>
              <a:tr h="241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ID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PetName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MasterName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PetType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Years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Jack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Anna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dog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Trisha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Olga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cat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Goldy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Tony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turtle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Sharik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Alex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dog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Denis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Denis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cat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45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303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75" y="160925"/>
            <a:ext cx="7531325" cy="25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sp>
        <p:nvSpPr>
          <p:cNvPr id="405" name="Google Shape;405;p81"/>
          <p:cNvSpPr txBox="1"/>
          <p:nvPr>
            <p:ph idx="1" type="body"/>
          </p:nvPr>
        </p:nvSpPr>
        <p:spPr>
          <a:xfrm>
            <a:off x="311700" y="1237675"/>
            <a:ext cx="85206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/*Get all values from table CUSTOMERS*/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* FROM CUSTOMERS;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WHERE</a:t>
            </a:r>
            <a:endParaRPr/>
          </a:p>
        </p:txBody>
      </p:sp>
      <p:sp>
        <p:nvSpPr>
          <p:cNvPr id="411" name="Google Shape;411;p82"/>
          <p:cNvSpPr txBox="1"/>
          <p:nvPr>
            <p:ph idx="1" type="body"/>
          </p:nvPr>
        </p:nvSpPr>
        <p:spPr>
          <a:xfrm>
            <a:off x="311700" y="1228675"/>
            <a:ext cx="3363600" cy="3340200"/>
          </a:xfrm>
          <a:prstGeom prst="rect">
            <a:avLst/>
          </a:prstGeom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The WHERE clause is used to filter records.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The WHERE clause is used to extract only those records that fulfill a specified condition.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82"/>
          <p:cNvSpPr txBox="1"/>
          <p:nvPr>
            <p:ph idx="1" type="body"/>
          </p:nvPr>
        </p:nvSpPr>
        <p:spPr>
          <a:xfrm>
            <a:off x="3968175" y="1228675"/>
            <a:ext cx="4922700" cy="33402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Syntax: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column1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column2, …</a:t>
            </a:r>
            <a:b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b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Example: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Customers</a:t>
            </a:r>
            <a:b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Country=</a:t>
            </a:r>
            <a:r>
              <a:rPr lang="ru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'Mexico'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Практика:</a:t>
            </a:r>
            <a:endParaRPr/>
          </a:p>
        </p:txBody>
      </p:sp>
      <p:sp>
        <p:nvSpPr>
          <p:cNvPr id="418" name="Google Shape;418;p8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Вывести имена и возраст животных, у которых возраст равен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Вывести имена и возраст животных, у которых возраст находится между 2 и 4мя годами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Вывести имена и возраст животных, которым &lt;=3 года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4"/>
          <p:cNvSpPr txBox="1"/>
          <p:nvPr>
            <p:ph type="title"/>
          </p:nvPr>
        </p:nvSpPr>
        <p:spPr>
          <a:xfrm>
            <a:off x="311700" y="64250"/>
            <a:ext cx="85206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LIKE/NOT LIKE</a:t>
            </a:r>
            <a:endParaRPr sz="3600"/>
          </a:p>
        </p:txBody>
      </p:sp>
      <p:sp>
        <p:nvSpPr>
          <p:cNvPr id="424" name="Google Shape;424;p84"/>
          <p:cNvSpPr txBox="1"/>
          <p:nvPr>
            <p:ph idx="1" type="body"/>
          </p:nvPr>
        </p:nvSpPr>
        <p:spPr>
          <a:xfrm>
            <a:off x="311700" y="712850"/>
            <a:ext cx="4696800" cy="2529900"/>
          </a:xfrm>
          <a:prstGeom prst="rect">
            <a:avLst/>
          </a:prstGeom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LIKE operator is used in a WHERE clause to search for a specified pattern in a column.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There are two wildcards often used in conjunction with the LIKE operator: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ru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% - The percent sign represents zero, one, or multiple characters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ru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_ - The underscore represents a single character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84"/>
          <p:cNvSpPr txBox="1"/>
          <p:nvPr>
            <p:ph idx="1" type="body"/>
          </p:nvPr>
        </p:nvSpPr>
        <p:spPr>
          <a:xfrm>
            <a:off x="5359700" y="847675"/>
            <a:ext cx="3423300" cy="20499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column1, column2, ...</a:t>
            </a:r>
            <a:endParaRPr i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endParaRPr i="1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columnN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pattern</a:t>
            </a:r>
            <a:r>
              <a:rPr lang="ru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6" name="Google Shape;42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0" y="3430850"/>
            <a:ext cx="8445248" cy="15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432" name="Google Shape;432;p8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SQL statement selects all customers with a CustomerName starting with "a":</a:t>
            </a:r>
            <a:br>
              <a:rPr lang="ru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ru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Customers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CustomerName </a:t>
            </a:r>
            <a:r>
              <a:rPr lang="ru" sz="12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'a%'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200" y="152400"/>
            <a:ext cx="46795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And&amp;Or operators</a:t>
            </a:r>
            <a:endParaRPr/>
          </a:p>
        </p:txBody>
      </p:sp>
      <p:sp>
        <p:nvSpPr>
          <p:cNvPr id="438" name="Google Shape;438;p86"/>
          <p:cNvSpPr txBox="1"/>
          <p:nvPr>
            <p:ph idx="1" type="body"/>
          </p:nvPr>
        </p:nvSpPr>
        <p:spPr>
          <a:xfrm>
            <a:off x="4572000" y="1228675"/>
            <a:ext cx="4260300" cy="33402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Syntax “AND”: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column1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column2, …</a:t>
            </a:r>
            <a:b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b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condition1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condition2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condition3 ...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/>
              <a:t>Syntax “OR”: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column1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column2, …</a:t>
            </a:r>
            <a:b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b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condition1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condition2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condition3 ...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  <p:sp>
        <p:nvSpPr>
          <p:cNvPr id="439" name="Google Shape;439;p86"/>
          <p:cNvSpPr txBox="1"/>
          <p:nvPr>
            <p:ph idx="1" type="body"/>
          </p:nvPr>
        </p:nvSpPr>
        <p:spPr>
          <a:xfrm>
            <a:off x="247500" y="1228675"/>
            <a:ext cx="4148400" cy="3340200"/>
          </a:xfrm>
          <a:prstGeom prst="rect">
            <a:avLst/>
          </a:prstGeom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WHERE clause can be combined with AND, OR, and NOT operators.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AND and OR operators are used to filter records based on more than one condition: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lang="ru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AND operator displays a record if all the conditions separated by AND are TRUE.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ru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OR operator displays a record if any of the conditions separated by OR is TRUE</a:t>
            </a:r>
            <a:r>
              <a:rPr lang="ru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</a:t>
            </a:r>
            <a:endParaRPr/>
          </a:p>
        </p:txBody>
      </p:sp>
      <p:sp>
        <p:nvSpPr>
          <p:cNvPr id="445" name="Google Shape;445;p87"/>
          <p:cNvSpPr txBox="1"/>
          <p:nvPr>
            <p:ph idx="1" type="body"/>
          </p:nvPr>
        </p:nvSpPr>
        <p:spPr>
          <a:xfrm>
            <a:off x="311700" y="1219675"/>
            <a:ext cx="3498600" cy="1671900"/>
          </a:xfrm>
          <a:prstGeom prst="rect">
            <a:avLst/>
          </a:prstGeom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The IN operator allows you to specify multiple values in a WHERE clause.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87"/>
          <p:cNvSpPr txBox="1"/>
          <p:nvPr>
            <p:ph idx="1" type="body"/>
          </p:nvPr>
        </p:nvSpPr>
        <p:spPr>
          <a:xfrm>
            <a:off x="4224600" y="1219675"/>
            <a:ext cx="4702500" cy="33402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Syntax:</a:t>
            </a:r>
            <a:b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column_name(s)</a:t>
            </a:r>
            <a:b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b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column_name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value1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value2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...);</a:t>
            </a:r>
            <a:b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Пример:</a:t>
            </a:r>
            <a:b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Customers</a:t>
            </a:r>
            <a:b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Country </a:t>
            </a:r>
            <a:r>
              <a:rPr lang="ru" sz="140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ru" sz="140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'Germany'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40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'France'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40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'UK'</a:t>
            </a: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Практика:</a:t>
            </a:r>
            <a:endParaRPr/>
          </a:p>
        </p:txBody>
      </p:sp>
      <p:sp>
        <p:nvSpPr>
          <p:cNvPr id="462" name="Google Shape;462;p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Отсортировать таблицу по колонке PetName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Вывести значения колонок “PetName”, “MasterName”,для которых MasterName начинается с буквы ‘A’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Вывести имена и возраст животных, у которых возраст находится между 2 и 4мя годами и возраст равен 12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Вывести имена животных и имена хозяев, у которых “MasterName” начинается с “А” или с “О”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Вывести имена животных и имена хозяев, у которых “MasterName” равно “Аnna” или “Оlga”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83" name="Google Shape;483;p9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Изменить имя колонки “Phone” на “PhoneMaster”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удалить последнюю строку из таблицы “Pet”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Полезные ссылки</a:t>
            </a:r>
            <a:endParaRPr/>
          </a:p>
        </p:txBody>
      </p:sp>
      <p:sp>
        <p:nvSpPr>
          <p:cNvPr id="489" name="Google Shape;489;p9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https://www.w3schools.com/sql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https://www.tutorialspoint.com/execute_sql_online.php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вот таким было мое лицо...</a:t>
            </a:r>
            <a:endParaRPr/>
          </a:p>
        </p:txBody>
      </p:sp>
      <p:pic>
        <p:nvPicPr>
          <p:cNvPr id="179" name="Google Shape;1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750" y="1157550"/>
            <a:ext cx="6469100" cy="36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Вопросы к собеседованию</a:t>
            </a:r>
            <a:endParaRPr/>
          </a:p>
        </p:txBody>
      </p:sp>
      <p:sp>
        <p:nvSpPr>
          <p:cNvPr id="495" name="Google Shape;495;p96"/>
          <p:cNvSpPr txBox="1"/>
          <p:nvPr>
            <p:ph idx="1" type="body"/>
          </p:nvPr>
        </p:nvSpPr>
        <p:spPr>
          <a:xfrm>
            <a:off x="311700" y="1228675"/>
            <a:ext cx="85206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https://jsehelper.blogspot.com/2016/01/sql-1.html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https://jsehelper.blogspot.com/2016/01/sql-2.html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96" name="Google Shape;496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6100" y="3092625"/>
            <a:ext cx="6057901" cy="20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7"/>
          <p:cNvSpPr txBox="1"/>
          <p:nvPr/>
        </p:nvSpPr>
        <p:spPr>
          <a:xfrm>
            <a:off x="2786050" y="821525"/>
            <a:ext cx="497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Домашнее задание: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8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ru" sz="3000"/>
              <a:t>Создайте 3 таблицы: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-преподаватели (номер, имя),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-студенты (номер, имя, код предмета, оценка)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-предметы (код предмета, название предмета, номер преподавателя)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9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2. Заполните каждую таблицу минимум 5 записями. Оценки могут быть от 1 до 5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0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3. Вывести все записи всех таблиц</a:t>
            </a:r>
            <a:endParaRPr sz="3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01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4. Добавить еще 15 записей в таблицу со студентами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2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5. Вывести только имена студентов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03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6. Удалите оценки 4 студентов (установите в null)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4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7. Вывести имена всех студентов, у которых нет оценок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05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8. Вывести всех студентов, кто старше 19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43"/>
          <p:cNvGraphicFramePr/>
          <p:nvPr/>
        </p:nvGraphicFramePr>
        <p:xfrm>
          <a:off x="514025" y="44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1496675"/>
                <a:gridCol w="1025125"/>
                <a:gridCol w="102512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Фамилия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ДР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Телефон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Горбунов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17.12.1993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Евменкин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24.11.1993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Кучерявченко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8.10.1993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050-6776540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Кучерявченко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8.10.1993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Подгорный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12.2.1993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5" name="Google Shape;185;p43"/>
          <p:cNvGraphicFramePr/>
          <p:nvPr/>
        </p:nvGraphicFramePr>
        <p:xfrm>
          <a:off x="4541775" y="51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1943100"/>
                <a:gridCol w="196215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Предмет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Преподаватель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МатАн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Сидоров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Программирование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Любченко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История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Ковалев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Философия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Лисицкая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6" name="Google Shape;186;p43"/>
          <p:cNvGraphicFramePr/>
          <p:nvPr/>
        </p:nvGraphicFramePr>
        <p:xfrm>
          <a:off x="2595350" y="229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1465600"/>
                <a:gridCol w="1465600"/>
                <a:gridCol w="298977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Фамилия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Предмет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Семестровая оценка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Горбунов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МатАн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Евменкин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Программирование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Кучерявченко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История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Кучерявченко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МатАн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Подгорный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История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Кучерявченко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Философия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6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9. Вывести всех студентов отсортированных по возрасту </a:t>
            </a:r>
            <a:r>
              <a:rPr lang="ru" sz="3000">
                <a:solidFill>
                  <a:schemeClr val="dk1"/>
                </a:solidFill>
              </a:rPr>
              <a:t> в порядке </a:t>
            </a:r>
            <a:r>
              <a:rPr lang="ru" sz="3000"/>
              <a:t>возрастания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7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10. Вывести всех студентов отсортированных по возрасту </a:t>
            </a:r>
            <a:r>
              <a:rPr lang="ru" sz="3000">
                <a:solidFill>
                  <a:schemeClr val="dk1"/>
                </a:solidFill>
              </a:rPr>
              <a:t> в порядке</a:t>
            </a:r>
            <a:r>
              <a:rPr lang="ru" sz="3000"/>
              <a:t> убывания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8"/>
          <p:cNvSpPr txBox="1"/>
          <p:nvPr/>
        </p:nvSpPr>
        <p:spPr>
          <a:xfrm>
            <a:off x="471925" y="8334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11. Вывести всех студентов у которых есть любые оценки, отсортированных по возрасту в порядке убывания, а если возраст совпадает - по имени </a:t>
            </a:r>
            <a:r>
              <a:rPr lang="ru" sz="3000">
                <a:solidFill>
                  <a:schemeClr val="dk1"/>
                </a:solidFill>
              </a:rPr>
              <a:t> в порядке </a:t>
            </a:r>
            <a:r>
              <a:rPr lang="ru" sz="3000"/>
              <a:t>возрастания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9"/>
          <p:cNvSpPr txBox="1"/>
          <p:nvPr/>
        </p:nvSpPr>
        <p:spPr>
          <a:xfrm>
            <a:off x="471925" y="604850"/>
            <a:ext cx="77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https://www.w3schools.com/sql/default.asp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75" y="1102275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что, если..?</a:t>
            </a:r>
            <a:endParaRPr/>
          </a:p>
        </p:txBody>
      </p:sp>
      <p:sp>
        <p:nvSpPr>
          <p:cNvPr id="193" name="Google Shape;193;p44"/>
          <p:cNvSpPr txBox="1"/>
          <p:nvPr>
            <p:ph idx="1" type="body"/>
          </p:nvPr>
        </p:nvSpPr>
        <p:spPr>
          <a:xfrm>
            <a:off x="410250" y="1448475"/>
            <a:ext cx="4703700" cy="2707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Comic Sans MS"/>
                <a:ea typeface="Comic Sans MS"/>
                <a:cs typeface="Comic Sans MS"/>
                <a:sym typeface="Comic Sans MS"/>
              </a:rPr>
              <a:t>Внести столбец с уникальными значениями?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3000">
                <a:latin typeface="Comic Sans MS"/>
                <a:ea typeface="Comic Sans MS"/>
                <a:cs typeface="Comic Sans MS"/>
                <a:sym typeface="Comic Sans MS"/>
              </a:rPr>
              <a:t>Например, цифрами.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45"/>
          <p:cNvGraphicFramePr/>
          <p:nvPr/>
        </p:nvGraphicFramePr>
        <p:xfrm>
          <a:off x="499325" y="26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273475"/>
                <a:gridCol w="1112975"/>
                <a:gridCol w="1226725"/>
                <a:gridCol w="1264725"/>
              </a:tblGrid>
              <a:tr h="304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ID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Фамилия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ДР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Телефон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Горбунов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17.12.1993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Евменкин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24.11.1993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Кучерявченко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8.10.1993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050-6776540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Кучерявченко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8.10.1993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Подгорный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12.2.1993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050-6776539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9" name="Google Shape;199;p45"/>
          <p:cNvGraphicFramePr/>
          <p:nvPr/>
        </p:nvGraphicFramePr>
        <p:xfrm>
          <a:off x="2369913" y="230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1084775"/>
                <a:gridCol w="1084775"/>
                <a:gridCol w="2234625"/>
              </a:tblGrid>
              <a:tr h="26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Фамилия_ID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Предмет_ID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Семестровая оценка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0" name="Google Shape;200;p45"/>
          <p:cNvGraphicFramePr/>
          <p:nvPr/>
        </p:nvGraphicFramePr>
        <p:xfrm>
          <a:off x="5015075" y="26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{765F64BC-2FD1-486E-B4B5-FB56BBA5633E}</a:tableStyleId>
              </a:tblPr>
              <a:tblGrid>
                <a:gridCol w="442800"/>
                <a:gridCol w="1526925"/>
                <a:gridCol w="1526925"/>
              </a:tblGrid>
              <a:tr h="28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ID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Предмет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Преподаватель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D9D2E9"/>
                          </a:highlight>
                        </a:rPr>
                        <a:t>1</a:t>
                      </a:r>
                      <a:endParaRPr sz="1200">
                        <a:highlight>
                          <a:srgbClr val="D9D2E9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МатАн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Сидоров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Программирование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Любченко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История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Ковалев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Философия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Лисицкая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" name="Google Shape;201;p45"/>
          <p:cNvSpPr txBox="1"/>
          <p:nvPr>
            <p:ph idx="1" type="body"/>
          </p:nvPr>
        </p:nvSpPr>
        <p:spPr>
          <a:xfrm>
            <a:off x="125" y="4501625"/>
            <a:ext cx="91440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… таблички и связи между ними являются примером реляционной базы данных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02" name="Google Shape;202;p45"/>
          <p:cNvCxnSpPr/>
          <p:nvPr/>
        </p:nvCxnSpPr>
        <p:spPr>
          <a:xfrm rot="10800000">
            <a:off x="693825" y="1443175"/>
            <a:ext cx="1692900" cy="18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45"/>
          <p:cNvCxnSpPr/>
          <p:nvPr/>
        </p:nvCxnSpPr>
        <p:spPr>
          <a:xfrm rot="10800000">
            <a:off x="665975" y="1480250"/>
            <a:ext cx="1711500" cy="25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45"/>
          <p:cNvCxnSpPr/>
          <p:nvPr/>
        </p:nvCxnSpPr>
        <p:spPr>
          <a:xfrm flipH="1" rot="10800000">
            <a:off x="4412675" y="777025"/>
            <a:ext cx="712200" cy="19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45"/>
          <p:cNvCxnSpPr/>
          <p:nvPr/>
        </p:nvCxnSpPr>
        <p:spPr>
          <a:xfrm flipH="1" rot="10800000">
            <a:off x="4431175" y="777150"/>
            <a:ext cx="897300" cy="27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